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6" r:id="rId3"/>
    <p:sldId id="374" r:id="rId4"/>
    <p:sldId id="393" r:id="rId5"/>
    <p:sldId id="394" r:id="rId6"/>
    <p:sldId id="395" r:id="rId7"/>
    <p:sldId id="396" r:id="rId8"/>
    <p:sldId id="377" r:id="rId9"/>
    <p:sldId id="391" r:id="rId10"/>
    <p:sldId id="390" r:id="rId11"/>
    <p:sldId id="392" r:id="rId12"/>
    <p:sldId id="389" r:id="rId13"/>
    <p:sldId id="324" r:id="rId14"/>
    <p:sldId id="3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9824" autoAdjust="0"/>
  </p:normalViewPr>
  <p:slideViewPr>
    <p:cSldViewPr snapToGrid="0">
      <p:cViewPr varScale="1">
        <p:scale>
          <a:sx n="74" d="100"/>
          <a:sy n="74" d="100"/>
        </p:scale>
        <p:origin x="3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14042022-Practical-ML-Net-Sound-Class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4632"/>
            <a:ext cx="6081713" cy="3566160"/>
          </a:xfrm>
        </p:spPr>
        <p:txBody>
          <a:bodyPr>
            <a:normAutofit/>
          </a:bodyPr>
          <a:lstStyle/>
          <a:p>
            <a:pPr algn="l"/>
            <a:r>
              <a:rPr lang="en-US" sz="6600" b="1">
                <a:solidFill>
                  <a:srgbClr val="FFFFFF"/>
                </a:solidFill>
              </a:rPr>
              <a:t>Sound Classification using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80560"/>
            <a:ext cx="6081713" cy="1572768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Praveen Raghuvanshi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@praveenraghuvan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FACD9-4278-4E2F-9496-C4544F7B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54" y="629632"/>
            <a:ext cx="3931920" cy="2211704"/>
          </a:xfrm>
          <a:prstGeom prst="rect">
            <a:avLst/>
          </a:prstGeom>
        </p:spPr>
      </p:pic>
      <p:sp>
        <p:nvSpPr>
          <p:cNvPr id="77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F987E-9804-0E7E-EDCE-31BEFAA4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654" y="4129433"/>
            <a:ext cx="4016088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Sound Classification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529F9-6024-E4C2-2F2E-DE2E13D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47B229E-C1BA-FFA9-AB5D-11EDA6BA8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8" y="1921811"/>
            <a:ext cx="11237035" cy="4434539"/>
          </a:xfrm>
        </p:spPr>
      </p:pic>
    </p:spTree>
    <p:extLst>
      <p:ext uri="{BB962C8B-B14F-4D97-AF65-F5344CB8AC3E}">
        <p14:creationId xmlns:p14="http://schemas.microsoft.com/office/powerpoint/2010/main" val="27053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9975D-4C86-C7E7-8A39-5905F144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227E2-7FD0-51C9-E0D4-F43FF878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Framework and Tools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574076A-224F-2330-8322-638AC82E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88860-1E4A-EC86-6DB9-B6D31EC9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A593C5C4-B0D2-69AA-8E8D-13ECC333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92" y="2138932"/>
            <a:ext cx="1894810" cy="2129000"/>
          </a:xfrm>
          <a:prstGeom prst="rect">
            <a:avLst/>
          </a:prstGeom>
        </p:spPr>
      </p:pic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62A231C9-1166-A726-9402-6ED4976FE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34" y="1911493"/>
            <a:ext cx="2515897" cy="2515897"/>
          </a:xfrm>
          <a:prstGeom prst="rect">
            <a:avLst/>
          </a:prstGeom>
        </p:spPr>
      </p:pic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BECBB8B8-2248-5FC7-0127-5E133C1CD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3" y="4722264"/>
            <a:ext cx="3931226" cy="1436252"/>
          </a:xfrm>
          <a:prstGeom prst="rect">
            <a:avLst/>
          </a:prstGeom>
        </p:spPr>
      </p:pic>
      <p:pic>
        <p:nvPicPr>
          <p:cNvPr id="8" name="Picture 2" descr="How to render an Audio Wave Image from a MP3 audio file with NAudio in C#  WinForms | Our Code World">
            <a:extLst>
              <a:ext uri="{FF2B5EF4-FFF2-40B4-BE49-F238E27FC236}">
                <a16:creationId xmlns:a16="http://schemas.microsoft.com/office/drawing/2014/main" id="{5EBC2C69-0BD3-56BE-FB67-33B767D8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329" y="4678163"/>
            <a:ext cx="3130287" cy="15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C7F7D-A63A-F673-2B56-976A81959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457" y="4741805"/>
            <a:ext cx="2843786" cy="1475048"/>
          </a:xfrm>
          <a:prstGeom prst="rect">
            <a:avLst/>
          </a:prstGeom>
        </p:spPr>
      </p:pic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FE867ED0-7EF3-7318-B738-090123729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80" y="1919385"/>
            <a:ext cx="2515898" cy="25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6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  <a:endParaRPr lang="en-US" sz="6600" b="1" kern="1200" cap="none" spc="0">
              <a:ln w="1270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4F942-D82C-9D79-EA8C-456D59D6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201168" lvl="1" indent="0" fontAlgn="base">
              <a:buNone/>
            </a:pPr>
            <a:r>
              <a:rPr lang="en-US" sz="2200" dirty="0">
                <a:hlinkClick r:id="rId3"/>
              </a:rPr>
              <a:t>https://github.com/praveenraghuvanshi/tech-sessions/tree/master/14042022-Practical-ML-Net-Sound-Classification</a:t>
            </a:r>
            <a:endParaRPr lang="en-US" sz="22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B1ADE-2E39-9F68-E8E2-43020170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75B6E-372D-59C9-5B92-555744F09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54" y="2199045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/>
              <a:t>Thank you</a:t>
            </a:r>
            <a:br>
              <a:rPr lang="en-US"/>
            </a:br>
            <a:br>
              <a:rPr lang="en-US"/>
            </a:br>
            <a:r>
              <a:rPr lang="en-US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EFBD2-E6C3-09FB-7D4A-FC73B0CA98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26418" y="552091"/>
            <a:ext cx="6638168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Technical Architect @ Harman, A Samsung Company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Area of Expertise: Cloud, Distributed computing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Area of Interest: AI/ML and IoT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Location: Bangalore, India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Member: </a:t>
            </a:r>
            <a:r>
              <a:rPr lang="en-US" sz="2200" dirty="0" err="1">
                <a:solidFill>
                  <a:schemeClr val="tx1"/>
                </a:solidFill>
              </a:rPr>
              <a:t>.Net</a:t>
            </a:r>
            <a:r>
              <a:rPr lang="en-US" sz="2200" dirty="0">
                <a:solidFill>
                  <a:schemeClr val="tx1"/>
                </a:solidFill>
              </a:rPr>
              <a:t> Foundation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E92B9-7CA4-6B59-9359-1F2A7141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fontScale="92500" lnSpcReduction="20000"/>
          </a:bodyPr>
          <a:lstStyle/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What is </a:t>
            </a:r>
            <a:r>
              <a:rPr lang="en-US" sz="2200" dirty="0" err="1"/>
              <a:t>ML.Net</a:t>
            </a:r>
            <a:endParaRPr lang="en-US" sz="2200" dirty="0"/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Basics of Sound</a:t>
            </a:r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Sound Classification </a:t>
            </a:r>
          </a:p>
          <a:p>
            <a:pPr lvl="1">
              <a:lnSpc>
                <a:spcPct val="250000"/>
              </a:lnSpc>
            </a:pPr>
            <a:r>
              <a:rPr lang="en-US" sz="2200" dirty="0"/>
              <a:t>  Exploratory Data Analysis</a:t>
            </a:r>
          </a:p>
          <a:p>
            <a:pPr lvl="1">
              <a:lnSpc>
                <a:spcPct val="250000"/>
              </a:lnSpc>
            </a:pPr>
            <a:r>
              <a:rPr lang="en-US" sz="2200" dirty="0"/>
              <a:t>  Framework and Tools</a:t>
            </a:r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Classification using </a:t>
            </a:r>
            <a:r>
              <a:rPr lang="en-US" sz="2200" dirty="0" err="1"/>
              <a:t>ML.Net</a:t>
            </a:r>
            <a:endParaRPr lang="en-US" sz="2200" dirty="0"/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0C72-81D8-0C1D-EE6C-884D3AD5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919EE-486D-7C1D-7F73-E0E9A190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108DC-62CB-3637-A0EC-FC6EE1C2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</a:t>
            </a:r>
            <a:r>
              <a:rPr lang="en-US" sz="5400" dirty="0" err="1"/>
              <a:t>ML.Net</a:t>
            </a:r>
            <a:r>
              <a:rPr lang="en-US" sz="5400" dirty="0"/>
              <a:t> 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0BA3A-197A-66DD-1875-5F48CD33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ML Framework from Microsoft for developing custom AI/ML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Originated in 2002 as part of Microsoft Research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FB24B12-49C8-4D8F-B5DF-536AAA9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6F0529B-82AC-22E0-C6B6-515060F5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5" name="Picture 2" descr="https://lh5.googleusercontent.com/8ukh6_iBQwl1FuGqBW9IUs0PdIInKI7vVFD39yy9hu-vRf7YV7t7vFEpppMTg141VN62kyNCZ6C8T4dyDikKlnqWOYX1qEWSrqO4w-YkkuP5O5YSwfB98NFDY65ZCyjmJhN6SZCQXwQ">
            <a:extLst>
              <a:ext uri="{FF2B5EF4-FFF2-40B4-BE49-F238E27FC236}">
                <a16:creationId xmlns:a16="http://schemas.microsoft.com/office/drawing/2014/main" id="{BE12BF59-1B7D-5257-3814-65A2C9A3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6" y="2805105"/>
            <a:ext cx="11495981" cy="368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1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5C87B-3927-9B12-7114-A045A1D8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8EC99-6794-4B13-FD6D-404F819D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</a:t>
            </a:r>
            <a:r>
              <a:rPr lang="en-US" sz="5400"/>
              <a:t>ML.Net</a:t>
            </a:r>
            <a:r>
              <a:rPr lang="en-US" sz="5400" dirty="0"/>
              <a:t> 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78F0548-F8A0-CA50-A0CB-0F10D8E1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9854BC9-7035-F6E9-56AD-323852FF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6" name="Picture 2" descr="https://lh3.googleusercontent.com/oynldx2g3BGTLOPz49JhMTPu5VnvcydjWIw8BfBbAfVzGv6w9iYxFQ5PWsUpkTwffLwBNo-tORzq5wEAfWPyB6nHxMHsL_HXdYP6FLCqtKyclL6zktAVxqJQ8zbA608NyLqwW6vEg48">
            <a:extLst>
              <a:ext uri="{FF2B5EF4-FFF2-40B4-BE49-F238E27FC236}">
                <a16:creationId xmlns:a16="http://schemas.microsoft.com/office/drawing/2014/main" id="{DF4E2125-69DB-0E6F-EA7C-748D3271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8" y="1983427"/>
            <a:ext cx="10745063" cy="45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2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56CAA-D667-631E-AE88-8213D542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BFBF-4835-44CB-9A03-C847C1F7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-Proven at scale, Enterprise Ready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D9E7629-F4D8-EAC9-8344-EB1E54AD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70CB2F-F1FC-EFB0-B984-5BFFC7EB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Picture 2" descr="https://lh5.googleusercontent.com/PZZ8zsDYja1eDFeMp4-bSxvUTAUDJNDgAu6iXbbDvY8JxW1qaasOteZblPE3aSa752bANWporLH5IdVOGaVZhr2oWdOtvRVxOvW5Ap9wvL1-hY2XcEjIyjWN7UkA48kpgE8bYVB6VGE">
            <a:extLst>
              <a:ext uri="{FF2B5EF4-FFF2-40B4-BE49-F238E27FC236}">
                <a16:creationId xmlns:a16="http://schemas.microsoft.com/office/drawing/2014/main" id="{FE09FBEB-F9AA-09FD-446C-7F96B68B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80350"/>
            <a:ext cx="10608505" cy="45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6865F-56EF-83F6-735D-F9B6F58C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9CA39-27CF-B471-D6B8-79135F0F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ML.Net-Possibilities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lh4.googleusercontent.com/L2Ku-UJw1xxO8m8ypIlphz4Ks7A2Ot43rocseVjT-f0d-cUyiV80kpWga7kDpK_8laX4ww68reCn4z1MPFBEdrhRF-a0JeRRfUTmux3YjjP9HISjU3n9SlrxoUjRq-iZlrElst8mQuQ">
            <a:extLst>
              <a:ext uri="{FF2B5EF4-FFF2-40B4-BE49-F238E27FC236}">
                <a16:creationId xmlns:a16="http://schemas.microsoft.com/office/drawing/2014/main" id="{33FE442E-BC6B-62E8-D394-ACF6AD90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0450" y="1974568"/>
            <a:ext cx="8426502" cy="43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22E3485-84BF-CC69-4E35-9C6772FA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6A0A78-A14C-8D5A-38AB-E92C6C7D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Basics of Sound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Sound</a:t>
            </a:r>
            <a:r>
              <a:rPr lang="en-US" sz="2200" dirty="0"/>
              <a:t> : A pressure wave created by a vibrating object.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Amplitude</a:t>
            </a:r>
            <a:r>
              <a:rPr lang="en-US" sz="2200" dirty="0"/>
              <a:t> : Measure of height of a wave or loudness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Frequency</a:t>
            </a:r>
            <a:r>
              <a:rPr lang="en-US" sz="2200" dirty="0"/>
              <a:t> : Total # of waves produced per second. Human(20Hz – 20KHz)</a:t>
            </a:r>
          </a:p>
          <a:p>
            <a:pPr>
              <a:lnSpc>
                <a:spcPct val="150000"/>
              </a:lnSpc>
            </a:pPr>
            <a:r>
              <a:rPr lang="en-US" sz="2200" b="1" dirty="0" err="1"/>
              <a:t>SampleRate</a:t>
            </a:r>
            <a:r>
              <a:rPr lang="en-US" sz="2200" dirty="0"/>
              <a:t> : How many times per second a sound is sampled. 44.1KHz, 96KHz</a:t>
            </a:r>
          </a:p>
          <a:p>
            <a:pPr>
              <a:lnSpc>
                <a:spcPct val="150000"/>
              </a:lnSpc>
            </a:pPr>
            <a:r>
              <a:rPr lang="en-US" sz="2200" b="1" dirty="0" err="1"/>
              <a:t>BitRate</a:t>
            </a:r>
            <a:r>
              <a:rPr lang="en-US" sz="2200" b="1" dirty="0"/>
              <a:t> </a:t>
            </a:r>
            <a:r>
              <a:rPr lang="en-US" sz="2200" dirty="0"/>
              <a:t>: </a:t>
            </a:r>
            <a:r>
              <a:rPr lang="en-US" sz="2200" b="1" dirty="0"/>
              <a:t> </a:t>
            </a:r>
            <a:r>
              <a:rPr lang="en-US" sz="2200" dirty="0"/>
              <a:t>Amount of data transferred into audio. 8-bit, 16-bit, 24-bit.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Channels </a:t>
            </a:r>
            <a:r>
              <a:rPr lang="en-US" sz="2200" dirty="0"/>
              <a:t>: Represents spatial experience of sound. Mono/Stereo/Surround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FFT </a:t>
            </a:r>
            <a:r>
              <a:rPr lang="en-US" sz="2200" dirty="0"/>
              <a:t>: Fast Fourier Transform. A way to convert signal from time to frequency domain</a:t>
            </a:r>
            <a:endParaRPr lang="en-US" sz="2200" b="1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880E5D4-FF81-856E-6005-4CCF84D5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256A9-8AF3-F2C3-9FD6-79EE7180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91B2C-70EE-7062-86BF-B95F0CDF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Visual Representation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9E8A6B9-D972-0B12-E51D-6A065B27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C81AB-D844-8484-3247-E8D48937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B67B7F-B567-AF35-EA22-3350D22ED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0" y="1872056"/>
            <a:ext cx="10030785" cy="4786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936CD-4356-D212-F497-64792DECA4B4}"/>
              </a:ext>
            </a:extLst>
          </p:cNvPr>
          <p:cNvSpPr txBox="1"/>
          <p:nvPr/>
        </p:nvSpPr>
        <p:spPr>
          <a:xfrm>
            <a:off x="3140652" y="635424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https://musiclab.chromeexperiments.com/spectrogram</a:t>
            </a:r>
          </a:p>
        </p:txBody>
      </p:sp>
    </p:spTree>
    <p:extLst>
      <p:ext uri="{BB962C8B-B14F-4D97-AF65-F5344CB8AC3E}">
        <p14:creationId xmlns:p14="http://schemas.microsoft.com/office/powerpoint/2010/main" val="372082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322</Words>
  <Application>Microsoft Office PowerPoint</Application>
  <PresentationFormat>Widescreen</PresentationFormat>
  <Paragraphs>60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Sound Classification using ML.Net</vt:lpstr>
      <vt:lpstr>Introduction</vt:lpstr>
      <vt:lpstr>Agenda</vt:lpstr>
      <vt:lpstr>What is ML.Net ?</vt:lpstr>
      <vt:lpstr>What is ML.Net ?</vt:lpstr>
      <vt:lpstr>ML.Net-Proven at scale, Enterprise Ready</vt:lpstr>
      <vt:lpstr>ML.Net-Possibilities</vt:lpstr>
      <vt:lpstr>Basics of Sound</vt:lpstr>
      <vt:lpstr>Visual Representation</vt:lpstr>
      <vt:lpstr>Sound Classification</vt:lpstr>
      <vt:lpstr>Framework and Tools</vt:lpstr>
      <vt:lpstr>PowerPoint Presentation</vt:lpstr>
      <vt:lpstr>Resources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50</cp:revision>
  <dcterms:created xsi:type="dcterms:W3CDTF">2021-10-27T07:15:02Z</dcterms:created>
  <dcterms:modified xsi:type="dcterms:W3CDTF">2024-05-11T08:05:13Z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215d82-5bf5-4d07-af41-65de05a9c87a_Enabled">
    <vt:lpwstr>true</vt:lpwstr>
  </property>
  <property fmtid="{D5CDD505-2E9C-101B-9397-08002B2CF9AE}" pid="3" name="MSIP_Label_9c215d82-5bf5-4d07-af41-65de05a9c87a_SetDate">
    <vt:lpwstr>2024-05-10T23:53:05Z</vt:lpwstr>
  </property>
  <property fmtid="{D5CDD505-2E9C-101B-9397-08002B2CF9AE}" pid="4" name="MSIP_Label_9c215d82-5bf5-4d07-af41-65de05a9c87a_Method">
    <vt:lpwstr>Standard</vt:lpwstr>
  </property>
  <property fmtid="{D5CDD505-2E9C-101B-9397-08002B2CF9AE}" pid="5" name="MSIP_Label_9c215d82-5bf5-4d07-af41-65de05a9c87a_Name">
    <vt:lpwstr>Amber</vt:lpwstr>
  </property>
  <property fmtid="{D5CDD505-2E9C-101B-9397-08002B2CF9AE}" pid="6" name="MSIP_Label_9c215d82-5bf5-4d07-af41-65de05a9c87a_SiteId">
    <vt:lpwstr>f66b6bd3-ebc2-4f54-8769-d22858de97c5</vt:lpwstr>
  </property>
  <property fmtid="{D5CDD505-2E9C-101B-9397-08002B2CF9AE}" pid="7" name="MSIP_Label_9c215d82-5bf5-4d07-af41-65de05a9c87a_ActionId">
    <vt:lpwstr>dfeb42ba-5ec4-4d5a-814d-5c664e900a23</vt:lpwstr>
  </property>
  <property fmtid="{D5CDD505-2E9C-101B-9397-08002B2CF9AE}" pid="8" name="MSIP_Label_9c215d82-5bf5-4d07-af41-65de05a9c87a_ContentBits">
    <vt:lpwstr>0</vt:lpwstr>
  </property>
</Properties>
</file>